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99" r:id="rId10"/>
    <p:sldId id="295" r:id="rId11"/>
    <p:sldId id="294" r:id="rId12"/>
    <p:sldId id="296" r:id="rId13"/>
    <p:sldId id="311" r:id="rId14"/>
    <p:sldId id="312" r:id="rId15"/>
    <p:sldId id="305" r:id="rId16"/>
    <p:sldId id="261" r:id="rId17"/>
    <p:sldId id="304" r:id="rId18"/>
    <p:sldId id="303" r:id="rId19"/>
    <p:sldId id="302" r:id="rId20"/>
    <p:sldId id="287" r:id="rId21"/>
    <p:sldId id="310" r:id="rId22"/>
    <p:sldId id="309" r:id="rId23"/>
    <p:sldId id="308" r:id="rId24"/>
    <p:sldId id="307" r:id="rId25"/>
    <p:sldId id="306" r:id="rId26"/>
    <p:sldId id="297" r:id="rId27"/>
    <p:sldId id="289" r:id="rId28"/>
    <p:sldId id="298" r:id="rId29"/>
    <p:sldId id="280" r:id="rId30"/>
    <p:sldId id="283" r:id="rId31"/>
    <p:sldId id="268" r:id="rId32"/>
    <p:sldId id="269" r:id="rId33"/>
    <p:sldId id="270" r:id="rId34"/>
    <p:sldId id="271" r:id="rId35"/>
    <p:sldId id="2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258"/>
            <p14:sldId id="259"/>
          </p14:sldIdLst>
        </p14:section>
        <p14:section name="Problem Set up" id="{88294E19-6904-47AA-B184-F0E27FC1FB4C}">
          <p14:sldIdLst>
            <p14:sldId id="260"/>
            <p14:sldId id="299"/>
            <p14:sldId id="295"/>
            <p14:sldId id="294"/>
            <p14:sldId id="296"/>
            <p14:sldId id="311"/>
            <p14:sldId id="312"/>
            <p14:sldId id="305"/>
            <p14:sldId id="261"/>
            <p14:sldId id="304"/>
            <p14:sldId id="303"/>
            <p14:sldId id="302"/>
            <p14:sldId id="287"/>
            <p14:sldId id="310"/>
            <p14:sldId id="309"/>
            <p14:sldId id="308"/>
            <p14:sldId id="307"/>
            <p14:sldId id="306"/>
            <p14:sldId id="297"/>
            <p14:sldId id="289"/>
            <p14:sldId id="298"/>
          </p14:sldIdLst>
        </p14:section>
        <p14:section name="Embodiment Design" id="{71B43428-6807-4AB9-8248-BB854D4EEEFF}">
          <p14:sldIdLst/>
        </p14:section>
        <p14:section name="Build Phase" id="{FF596EF2-128C-4E64-A61A-F3E9BB20605F}">
          <p14:sldIdLst/>
        </p14:section>
        <p14:section name="Testing and Validation" id="{8E8EEF18-DF67-4650-A7B8-5C58F429AA84}">
          <p14:sldIdLst/>
        </p14:section>
        <p14:section name="Project Management" id="{A7BEC58C-F7F8-4BD6-84CB-16BE2DA38256}">
          <p14:sldIdLst/>
        </p14:section>
        <p14:section name="Summary" id="{4C300BF7-36E4-4088-9A61-FD5AD972028E}">
          <p14:sldIdLst/>
        </p14:section>
        <p14:section name="Backup Slides" id="{1B3CCD90-13A5-48D3-9111-A1677DE0799C}">
          <p14:sldIdLst/>
        </p14:section>
        <p14:section name="Functional Decopmosition" id="{EDC6A04F-423C-4940-855B-FC9FE1A86332}">
          <p14:sldIdLst>
            <p14:sldId id="280"/>
          </p14:sldIdLst>
        </p14:section>
        <p14:section name="Concept Selection" id="{8CB161AF-49DE-4F03-B00D-781A04968C2F}">
          <p14:sldIdLst>
            <p14:sldId id="283"/>
          </p14:sldIdLst>
        </p14:section>
        <p14:section name="Detailed Math" id="{8359201E-DCC9-4570-8795-589005A4ED44}">
          <p14:sldIdLst>
            <p14:sldId id="268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74C"/>
    <a:srgbClr val="B7B09C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D8F8B-AE8B-47F3-BD15-87EEA8C1F759}" v="2" dt="2022-10-06T18:50:54.940"/>
    <p1510:client id="{19D43AF7-3033-4C83-980B-993BEA7E132A}" v="1071" dt="2022-10-06T17:29:21.356"/>
    <p1510:client id="{33F57341-D247-47C2-81A9-196220259168}" v="166" dt="2022-10-11T00:37:07.617"/>
    <p1510:client id="{42937048-872D-4908-BD37-5F4B7D7B2137}" v="3" dt="2022-10-06T21:33:35.152"/>
    <p1510:client id="{458941AC-06E1-4BC4-9206-E33406F9FC06}" v="73" dt="2022-10-11T01:43:01.057"/>
    <p1510:client id="{4988F7F8-2494-4F27-9688-C08594E12952}" v="147" dt="2022-10-07T00:49:40.479"/>
    <p1510:client id="{4A808ACA-77CF-4903-A979-A93BDF4CFFEF}" v="1809" dt="2022-10-06T21:22:50.930"/>
    <p1510:client id="{4E440D68-2BD7-4F31-BAEC-6ECB9C1CB36D}" v="1690" vWet="1692" dt="2022-10-06T21:51:39.060"/>
    <p1510:client id="{656211A1-481F-471D-8D72-3AC4032E9C39}" v="71" dt="2022-10-06T19:18:01"/>
    <p1510:client id="{822028F0-9234-4012-9F13-5DB83B6096CD}" v="155" dt="2022-10-06T18:35:27.793"/>
    <p1510:client id="{9182CED8-4873-4EB2-BFBA-F9CDC748741E}" v="16" dt="2022-10-06T19:01:02.379"/>
    <p1510:client id="{AD21F5E9-4EBF-910B-AA63-6F911324BC44}" v="1118" dt="2022-10-06T21:29:42.640"/>
    <p1510:client id="{BD04E3CE-71FA-434A-97E6-843FB7EBF971}" v="326" dt="2022-10-06T17:54:23.114"/>
    <p1510:client id="{C6814882-4907-4913-879E-6AC0357EC2B1}" v="6" dt="2022-10-06T18:44:21.869"/>
    <p1510:client id="{DA93BC88-8C3B-4A33-96A0-4A00EEB70BE4}" v="785" dt="2022-10-06T21:51:39.4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svg"/><Relationship Id="rId10" Type="http://schemas.openxmlformats.org/officeDocument/2006/relationships/image" Target="../media/image34.sv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4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image" Target="../media/image45.svg"/><Relationship Id="rId10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svg"/><Relationship Id="rId7" Type="http://schemas.openxmlformats.org/officeDocument/2006/relationships/image" Target="../media/image50.svg"/><Relationship Id="rId12" Type="http://schemas.openxmlformats.org/officeDocument/2006/relationships/image" Target="../media/image4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0.svg"/><Relationship Id="rId10" Type="http://schemas.openxmlformats.org/officeDocument/2006/relationships/image" Target="../media/image47.svg"/><Relationship Id="rId4" Type="http://schemas.openxmlformats.org/officeDocument/2006/relationships/image" Target="../media/image29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svg"/><Relationship Id="rId7" Type="http://schemas.openxmlformats.org/officeDocument/2006/relationships/image" Target="../media/image50.svg"/><Relationship Id="rId12" Type="http://schemas.openxmlformats.org/officeDocument/2006/relationships/image" Target="../media/image3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5.png"/><Relationship Id="rId5" Type="http://schemas.openxmlformats.org/officeDocument/2006/relationships/image" Target="../media/image45.svg"/><Relationship Id="rId10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ccftech.com/capcom-releases-free-high-resolution-character-art-ultimate-marvel-capcom-3/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4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50+ Space Background Pictures | Download Free Images on Unsplash">
            <a:extLst>
              <a:ext uri="{FF2B5EF4-FFF2-40B4-BE49-F238E27FC236}">
                <a16:creationId xmlns:a16="http://schemas.microsoft.com/office/drawing/2014/main" id="{20D7EFC7-D4A6-0333-B9BD-669722222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37" b="-26437"/>
          <a:stretch/>
        </p:blipFill>
        <p:spPr bwMode="auto">
          <a:xfrm>
            <a:off x="0" y="0"/>
            <a:ext cx="12192000" cy="80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18" y="1810917"/>
            <a:ext cx="10515599" cy="226035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NASA-MSFC Measurement of Cryogenic Propellant Fuel Levels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19" y="4152881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Team 516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19EF07-5D64-5327-F4D4-9117358D46C6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5BB3F6-BCA4-1DBA-55A2-E198CEAE4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D878D-E8C0-AB9A-0321-FB6F511933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958513" y="5682837"/>
            <a:ext cx="1828800" cy="3108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Bryson Peters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CC2165-3373-BB60-49E5-EA2173F4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51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Markets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C863-3036-8D86-70BB-A306FA161B75}"/>
              </a:ext>
            </a:extLst>
          </p:cNvPr>
          <p:cNvSpPr txBox="1"/>
          <p:nvPr/>
        </p:nvSpPr>
        <p:spPr>
          <a:xfrm>
            <a:off x="928775" y="1436975"/>
            <a:ext cx="433425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latin typeface="Arial"/>
                <a:cs typeface="Arial"/>
              </a:rPr>
              <a:t>Primary Market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C7D06-82DE-810E-22BC-B30ED9A20255}"/>
              </a:ext>
            </a:extLst>
          </p:cNvPr>
          <p:cNvSpPr txBox="1"/>
          <p:nvPr/>
        </p:nvSpPr>
        <p:spPr>
          <a:xfrm>
            <a:off x="6555160" y="1436975"/>
            <a:ext cx="47224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latin typeface="Arial"/>
                <a:cs typeface="Arial"/>
              </a:rPr>
              <a:t>Secondary Markets</a:t>
            </a:r>
          </a:p>
        </p:txBody>
      </p:sp>
      <p:pic>
        <p:nvPicPr>
          <p:cNvPr id="9" name="Picture 2" descr="Symbols of NASA | NASA">
            <a:extLst>
              <a:ext uri="{FF2B5EF4-FFF2-40B4-BE49-F238E27FC236}">
                <a16:creationId xmlns:a16="http://schemas.microsoft.com/office/drawing/2014/main" id="{BECA272A-9F9D-A866-A4F0-5EB65774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423" y="2055013"/>
            <a:ext cx="7734564" cy="38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rgin Galactic logo and symbol, meaning, history, PNG">
            <a:extLst>
              <a:ext uri="{FF2B5EF4-FFF2-40B4-BE49-F238E27FC236}">
                <a16:creationId xmlns:a16="http://schemas.microsoft.com/office/drawing/2014/main" id="{347CE591-BD5D-C5F2-D708-60D6DB262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7" t="14024" r="22491" b="2913"/>
          <a:stretch/>
        </p:blipFill>
        <p:spPr bwMode="auto">
          <a:xfrm>
            <a:off x="6136810" y="2151319"/>
            <a:ext cx="2320604" cy="23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aceX logo and symbol, meaning, history, PNG">
            <a:extLst>
              <a:ext uri="{FF2B5EF4-FFF2-40B4-BE49-F238E27FC236}">
                <a16:creationId xmlns:a16="http://schemas.microsoft.com/office/drawing/2014/main" id="{17EAB124-902F-7C63-1883-DC670E3E8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5"/>
          <a:stretch/>
        </p:blipFill>
        <p:spPr bwMode="auto">
          <a:xfrm>
            <a:off x="8611733" y="2242947"/>
            <a:ext cx="3502934" cy="173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 redesigned Blue Origin's Logo Mark : r/BlueOrigin">
            <a:extLst>
              <a:ext uri="{FF2B5EF4-FFF2-40B4-BE49-F238E27FC236}">
                <a16:creationId xmlns:a16="http://schemas.microsoft.com/office/drawing/2014/main" id="{B158B69E-21C0-3207-DE13-1F3114167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13795" r="24001" b="61130"/>
          <a:stretch/>
        </p:blipFill>
        <p:spPr bwMode="auto">
          <a:xfrm>
            <a:off x="5733414" y="4460128"/>
            <a:ext cx="3136310" cy="95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rion Span (@OrionSpan) / Twitter">
            <a:extLst>
              <a:ext uri="{FF2B5EF4-FFF2-40B4-BE49-F238E27FC236}">
                <a16:creationId xmlns:a16="http://schemas.microsoft.com/office/drawing/2014/main" id="{EB3A442D-3404-3D68-FEF5-0BBECABDC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18651" r="11224" b="26319"/>
          <a:stretch/>
        </p:blipFill>
        <p:spPr bwMode="auto">
          <a:xfrm>
            <a:off x="8993791" y="3504945"/>
            <a:ext cx="2804858" cy="19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6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925A8-3F67-7A38-2C22-95B70462E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1B175-9FDC-2B08-08F5-55E84C7405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220450" y="5700696"/>
            <a:ext cx="1828800" cy="310896"/>
          </a:xfrm>
        </p:spPr>
        <p:txBody>
          <a:bodyPr/>
          <a:lstStyle/>
          <a:p>
            <a:r>
              <a:rPr lang="en-US"/>
              <a:t>Dane Seal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159527-DF4C-0E56-7BDF-D4D6F72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Assumptions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0BCA7-2E62-D179-D077-808BFAA88B60}"/>
              </a:ext>
            </a:extLst>
          </p:cNvPr>
          <p:cNvSpPr txBox="1"/>
          <p:nvPr/>
        </p:nvSpPr>
        <p:spPr>
          <a:xfrm>
            <a:off x="720051" y="1579533"/>
            <a:ext cx="5961888" cy="3244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Fiberoptic Cable will be provided 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Cryogenic testing will occur at </a:t>
            </a:r>
            <a:r>
              <a:rPr lang="en-US" sz="2800" err="1">
                <a:latin typeface="Arial"/>
                <a:cs typeface="Arial"/>
              </a:rPr>
              <a:t>MagLab</a:t>
            </a:r>
            <a:r>
              <a:rPr lang="en-US" sz="2800">
                <a:latin typeface="Arial"/>
                <a:cs typeface="Arial"/>
              </a:rPr>
              <a:t> utilizing a </a:t>
            </a:r>
            <a:r>
              <a:rPr lang="en-US" sz="2800" err="1">
                <a:latin typeface="Arial"/>
                <a:cs typeface="Arial"/>
              </a:rPr>
              <a:t>dewar</a:t>
            </a:r>
            <a:r>
              <a:rPr lang="en-US" sz="2800">
                <a:latin typeface="Arial"/>
                <a:cs typeface="Arial"/>
              </a:rPr>
              <a:t> 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Cryogenic testing fluid is liquid nitrogen </a:t>
            </a:r>
          </a:p>
        </p:txBody>
      </p:sp>
      <p:pic>
        <p:nvPicPr>
          <p:cNvPr id="3074" name="Picture 2" descr="Brand and Logo - MagLab">
            <a:extLst>
              <a:ext uri="{FF2B5EF4-FFF2-40B4-BE49-F238E27FC236}">
                <a16:creationId xmlns:a16="http://schemas.microsoft.com/office/drawing/2014/main" id="{228CCB7F-FA7F-27A2-9287-8FD11B34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35" y="846820"/>
            <a:ext cx="4949952" cy="14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quid nitrogen dewars | labtech-em.com">
            <a:extLst>
              <a:ext uri="{FF2B5EF4-FFF2-40B4-BE49-F238E27FC236}">
                <a16:creationId xmlns:a16="http://schemas.microsoft.com/office/drawing/2014/main" id="{236B3C9E-53A2-8F46-A37A-28B63FA50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289" b="-226"/>
          <a:stretch/>
        </p:blipFill>
        <p:spPr bwMode="auto">
          <a:xfrm>
            <a:off x="6327293" y="2563481"/>
            <a:ext cx="5862946" cy="2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CEE181E8-3AA2-32E3-6B9F-B88469425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Scalable Geometry</a:t>
            </a:r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269486" y="2240813"/>
            <a:ext cx="15648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Withstands </a:t>
            </a:r>
          </a:p>
          <a:p>
            <a:pPr algn="ctr"/>
            <a:r>
              <a:rPr lang="en-US" b="1"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Measures Fuel Levels</a:t>
            </a:r>
            <a:endParaRPr lang="en-US" b="1"/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2F925-ABBA-2AC6-3DC1-9EEFB8FFEFDF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Interpret Sensor Readings</a:t>
            </a:r>
            <a:endParaRPr lang="en-US" b="1"/>
          </a:p>
        </p:txBody>
      </p:sp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12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19EA6A3-667C-37AC-1F4F-E2498D0BC0A1}"/>
              </a:ext>
            </a:extLst>
          </p:cNvPr>
          <p:cNvSpPr txBox="1">
            <a:spLocks/>
          </p:cNvSpPr>
          <p:nvPr/>
        </p:nvSpPr>
        <p:spPr>
          <a:xfrm>
            <a:off x="11217274" y="566967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Scalable Geometry</a:t>
            </a:r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269486" y="2240813"/>
            <a:ext cx="1564820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1">
                    <a:alpha val="22000"/>
                  </a:schemeClr>
                </a:solidFill>
                <a:cs typeface="Calibri"/>
              </a:rPr>
              <a:t>Withstands </a:t>
            </a:r>
          </a:p>
          <a:p>
            <a:pPr algn="ctr"/>
            <a:r>
              <a:rPr lang="en-US" b="1">
                <a:solidFill>
                  <a:schemeClr val="tx1">
                    <a:alpha val="22000"/>
                  </a:schemeClr>
                </a:solidFill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1">
                    <a:alpha val="22000"/>
                  </a:schemeClr>
                </a:solidFill>
                <a:cs typeface="Calibri"/>
              </a:rPr>
              <a:t>Measures Fuel Levels</a:t>
            </a:r>
            <a:endParaRPr lang="en-US" b="1">
              <a:solidFill>
                <a:schemeClr val="tx1">
                  <a:alpha val="22000"/>
                </a:schemeClr>
              </a:solidFill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19EA6A3-667C-37AC-1F4F-E2498D0BC0A1}"/>
              </a:ext>
            </a:extLst>
          </p:cNvPr>
          <p:cNvSpPr txBox="1">
            <a:spLocks/>
          </p:cNvSpPr>
          <p:nvPr/>
        </p:nvSpPr>
        <p:spPr>
          <a:xfrm>
            <a:off x="11217274" y="568158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C12225-91E3-8841-56D8-981731F1D914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1">
                    <a:alpha val="22000"/>
                  </a:schemeClr>
                </a:solidFill>
                <a:cs typeface="Calibri"/>
              </a:rPr>
              <a:t>Interpret Sensor Readings</a:t>
            </a:r>
            <a:endParaRPr lang="en-US" b="1">
              <a:solidFill>
                <a:schemeClr val="tx1">
                  <a:alpha val="22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21000"/>
                  </a:srgbClr>
                </a:solidFill>
                <a:cs typeface="Calibri"/>
              </a:rPr>
              <a:t>Scalable Geometry</a:t>
            </a:r>
            <a:endParaRPr lang="en-US" b="1">
              <a:solidFill>
                <a:srgbClr val="000000">
                  <a:alpha val="21000"/>
                </a:srgb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269486" y="2240813"/>
            <a:ext cx="15648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Withstands </a:t>
            </a:r>
          </a:p>
          <a:p>
            <a:pPr algn="ctr"/>
            <a:r>
              <a:rPr lang="en-US" b="1"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21000"/>
                  </a:srgbClr>
                </a:solidFill>
                <a:cs typeface="Calibri"/>
              </a:rPr>
              <a:t>Measures Fuel Levels</a:t>
            </a:r>
            <a:endParaRPr lang="en-US" b="1">
              <a:solidFill>
                <a:srgbClr val="000000">
                  <a:alpha val="21000"/>
                </a:srgbClr>
              </a:solidFill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14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19EA6A3-667C-37AC-1F4F-E2498D0BC0A1}"/>
              </a:ext>
            </a:extLst>
          </p:cNvPr>
          <p:cNvSpPr txBox="1">
            <a:spLocks/>
          </p:cNvSpPr>
          <p:nvPr/>
        </p:nvSpPr>
        <p:spPr>
          <a:xfrm>
            <a:off x="11217274" y="569349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89606C-7BAB-5770-082D-0301436C8B24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21000"/>
                  </a:srgbClr>
                </a:solidFill>
                <a:cs typeface="Calibri"/>
              </a:rPr>
              <a:t>Interpret Sensor Readings</a:t>
            </a:r>
            <a:endParaRPr lang="en-US" b="1">
              <a:solidFill>
                <a:srgbClr val="000000">
                  <a:alpha val="21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14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Scalable Geometry</a:t>
            </a:r>
            <a:endParaRPr lang="en-US" b="1">
              <a:solidFill>
                <a:srgbClr val="000000">
                  <a:alpha val="17000"/>
                </a:srgb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269486" y="2240813"/>
            <a:ext cx="1564820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Withstands </a:t>
            </a:r>
          </a:p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Measures Fuel Levels</a:t>
            </a:r>
            <a:endParaRPr lang="en-US" b="1"/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19EA6A3-667C-37AC-1F4F-E2498D0BC0A1}"/>
              </a:ext>
            </a:extLst>
          </p:cNvPr>
          <p:cNvSpPr txBox="1">
            <a:spLocks/>
          </p:cNvSpPr>
          <p:nvPr/>
        </p:nvSpPr>
        <p:spPr>
          <a:xfrm>
            <a:off x="11217274" y="568158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0F09C-4DDF-2585-236B-DE2174BCEEBC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Interpret Sensor Readings</a:t>
            </a:r>
            <a:endParaRPr lang="en-US" b="1">
              <a:solidFill>
                <a:srgbClr val="000000">
                  <a:alpha val="1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61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Scalable Geometry</a:t>
            </a:r>
            <a:endParaRPr lang="en-US" b="1">
              <a:solidFill>
                <a:srgbClr val="000000">
                  <a:alpha val="17000"/>
                </a:srgb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269486" y="2240813"/>
            <a:ext cx="1564820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Withstands </a:t>
            </a:r>
          </a:p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>
                    <a:alpha val="17000"/>
                  </a:srgbClr>
                </a:solidFill>
                <a:cs typeface="Calibri"/>
              </a:rPr>
              <a:t>Measures Fuel Levels</a:t>
            </a:r>
            <a:endParaRPr lang="en-US" b="1">
              <a:solidFill>
                <a:srgbClr val="000000">
                  <a:alpha val="17000"/>
                </a:srgbClr>
              </a:solidFill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19EA6A3-667C-37AC-1F4F-E2498D0BC0A1}"/>
              </a:ext>
            </a:extLst>
          </p:cNvPr>
          <p:cNvSpPr txBox="1">
            <a:spLocks/>
          </p:cNvSpPr>
          <p:nvPr/>
        </p:nvSpPr>
        <p:spPr>
          <a:xfrm>
            <a:off x="11217274" y="566967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15A68E-3BB5-FA75-3D66-4B41B8A907C3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Interpret Sensor Readings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4046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630088" y="1690674"/>
            <a:ext cx="5276489" cy="718867"/>
          </a:xfrm>
          <a:prstGeom prst="snip1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Structure</a:t>
            </a:r>
            <a:endParaRPr lang="en-US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1765642" y="2496576"/>
            <a:ext cx="5276489" cy="718867"/>
          </a:xfrm>
          <a:prstGeom prst="snip1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979242" y="4106840"/>
            <a:ext cx="5276489" cy="718867"/>
          </a:xfrm>
          <a:prstGeom prst="snip1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369224" y="4911972"/>
            <a:ext cx="5276489" cy="718867"/>
          </a:xfrm>
          <a:prstGeom prst="snip1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Interface</a:t>
            </a:r>
            <a:endParaRPr lang="en-US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3AB92F2D-B563-FEC7-DDCF-2D337C5AB10E}"/>
              </a:ext>
            </a:extLst>
          </p:cNvPr>
          <p:cNvSpPr/>
          <p:nvPr/>
        </p:nvSpPr>
        <p:spPr>
          <a:xfrm>
            <a:off x="2849849" y="3304018"/>
            <a:ext cx="5276489" cy="718867"/>
          </a:xfrm>
          <a:prstGeom prst="snip1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Code</a:t>
            </a: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12BC7-FAE0-FE73-C4FF-E2FB5FDC0A5F}"/>
              </a:ext>
            </a:extLst>
          </p:cNvPr>
          <p:cNvSpPr txBox="1">
            <a:spLocks/>
          </p:cNvSpPr>
          <p:nvPr/>
        </p:nvSpPr>
        <p:spPr>
          <a:xfrm>
            <a:off x="11229180" y="569349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630088" y="1690674"/>
            <a:ext cx="5276489" cy="718867"/>
          </a:xfrm>
          <a:prstGeom prst="snip1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FFFFFF"/>
                </a:solidFill>
                <a:cs typeface="Calibri"/>
              </a:rPr>
              <a:t>Structure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1765642" y="2496576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979242" y="4106840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369224" y="4911972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Interface</a:t>
            </a:r>
            <a:endParaRPr lang="en-US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3AB92F2D-B563-FEC7-DDCF-2D337C5AB10E}"/>
              </a:ext>
            </a:extLst>
          </p:cNvPr>
          <p:cNvSpPr/>
          <p:nvPr/>
        </p:nvSpPr>
        <p:spPr>
          <a:xfrm>
            <a:off x="2849849" y="330401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Code</a:t>
            </a: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12BC7-FAE0-FE73-C4FF-E2FB5FDC0A5F}"/>
              </a:ext>
            </a:extLst>
          </p:cNvPr>
          <p:cNvSpPr txBox="1">
            <a:spLocks/>
          </p:cNvSpPr>
          <p:nvPr/>
        </p:nvSpPr>
        <p:spPr>
          <a:xfrm>
            <a:off x="11229180" y="568158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374839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630088" y="1690674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Structure</a:t>
            </a:r>
            <a:endParaRPr lang="en-US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1765642" y="2496576"/>
            <a:ext cx="5276489" cy="71886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979242" y="4106840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369224" y="4911972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Interface</a:t>
            </a:r>
            <a:endParaRPr lang="en-US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3AB92F2D-B563-FEC7-DDCF-2D337C5AB10E}"/>
              </a:ext>
            </a:extLst>
          </p:cNvPr>
          <p:cNvSpPr/>
          <p:nvPr/>
        </p:nvSpPr>
        <p:spPr>
          <a:xfrm>
            <a:off x="2849849" y="330401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Code</a:t>
            </a: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12BC7-FAE0-FE73-C4FF-E2FB5FDC0A5F}"/>
              </a:ext>
            </a:extLst>
          </p:cNvPr>
          <p:cNvSpPr txBox="1">
            <a:spLocks/>
          </p:cNvSpPr>
          <p:nvPr/>
        </p:nvSpPr>
        <p:spPr>
          <a:xfrm>
            <a:off x="11217274" y="566967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94743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2253" y="6133160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10103268" y="4787264"/>
            <a:ext cx="168956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Dane Seal</a:t>
            </a:r>
          </a:p>
          <a:p>
            <a:pPr algn="ctr"/>
            <a:r>
              <a:rPr lang="en-US" i="1"/>
              <a:t>Design Engineer</a:t>
            </a:r>
            <a:endParaRPr lang="en-US" i="1">
              <a:cs typeface="Calibri" panose="020F050202020403020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76B719-6DCC-434E-B4D6-19008C46845D}"/>
              </a:ext>
            </a:extLst>
          </p:cNvPr>
          <p:cNvGrpSpPr/>
          <p:nvPr/>
        </p:nvGrpSpPr>
        <p:grpSpPr>
          <a:xfrm>
            <a:off x="7227204" y="2317854"/>
            <a:ext cx="2456185" cy="3115741"/>
            <a:chOff x="5609228" y="2102697"/>
            <a:chExt cx="2456185" cy="31157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D4A022-20F2-4C96-A44D-478FEF0F82F8}"/>
                </a:ext>
              </a:extLst>
            </p:cNvPr>
            <p:cNvSpPr txBox="1"/>
            <p:nvPr/>
          </p:nvSpPr>
          <p:spPr>
            <a:xfrm>
              <a:off x="5609228" y="4572107"/>
              <a:ext cx="2456185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/>
                <a:t>Catherine Potts</a:t>
              </a:r>
            </a:p>
            <a:p>
              <a:pPr algn="ctr"/>
              <a:r>
                <a:rPr lang="en-US" i="1"/>
                <a:t>Manufacturing Engineer</a:t>
              </a:r>
              <a:endParaRPr lang="en-US" i="1">
                <a:cs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144A0B-D25B-432C-BCDC-84D1827D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154985" y="2102697"/>
              <a:ext cx="1371471" cy="2057400"/>
            </a:xfrm>
            <a:prstGeom prst="rect">
              <a:avLst/>
            </a:prstGeom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E6327034-B91A-1C79-F1B7-FB7494D0906C}"/>
              </a:ext>
            </a:extLst>
          </p:cNvPr>
          <p:cNvSpPr txBox="1">
            <a:spLocks/>
          </p:cNvSpPr>
          <p:nvPr/>
        </p:nvSpPr>
        <p:spPr>
          <a:xfrm>
            <a:off x="82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4326C7-6848-D339-9B0D-A9DF62365762}"/>
              </a:ext>
            </a:extLst>
          </p:cNvPr>
          <p:cNvSpPr txBox="1">
            <a:spLocks/>
          </p:cNvSpPr>
          <p:nvPr/>
        </p:nvSpPr>
        <p:spPr>
          <a:xfrm>
            <a:off x="10949383" y="569349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  <a:p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14219039-F6A1-2F05-56C1-AD362647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94596-A13B-B73F-58A6-96BFC30EF5CE}"/>
              </a:ext>
            </a:extLst>
          </p:cNvPr>
          <p:cNvSpPr txBox="1"/>
          <p:nvPr/>
        </p:nvSpPr>
        <p:spPr>
          <a:xfrm>
            <a:off x="5242473" y="4787263"/>
            <a:ext cx="15949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Bryson Peters</a:t>
            </a:r>
          </a:p>
          <a:p>
            <a:pPr algn="ctr"/>
            <a:r>
              <a:rPr lang="en-US" i="1"/>
              <a:t>Fluids Engineer</a:t>
            </a:r>
            <a:endParaRPr lang="en-US" i="1">
              <a:cs typeface="Calibri" panose="020F0502020204030204"/>
            </a:endParaRPr>
          </a:p>
        </p:txBody>
      </p:sp>
      <p:pic>
        <p:nvPicPr>
          <p:cNvPr id="17" name="Picture 1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4ADCAD2-FEAB-C495-C1C7-177618981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4322"/>
          <a:stretch/>
        </p:blipFill>
        <p:spPr>
          <a:xfrm>
            <a:off x="5159121" y="1867375"/>
            <a:ext cx="1873757" cy="274320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DD9F72D-DA02-C5C7-6E82-ECB109908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557" y="1863973"/>
            <a:ext cx="2075664" cy="27459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76050C-F48C-6810-DCC2-12B2AF4B3EC4}"/>
              </a:ext>
            </a:extLst>
          </p:cNvPr>
          <p:cNvSpPr txBox="1"/>
          <p:nvPr/>
        </p:nvSpPr>
        <p:spPr>
          <a:xfrm>
            <a:off x="427031" y="4787263"/>
            <a:ext cx="180511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Zafer Jesri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 i="1"/>
              <a:t>Systems Engineer</a:t>
            </a:r>
            <a:endParaRPr lang="en-US" i="1">
              <a:cs typeface="Calibri" panose="020F0502020204030204"/>
            </a:endParaRPr>
          </a:p>
        </p:txBody>
      </p:sp>
      <p:pic>
        <p:nvPicPr>
          <p:cNvPr id="4098" name="Picture 2" descr="Profile photo of Zafer Jesri">
            <a:extLst>
              <a:ext uri="{FF2B5EF4-FFF2-40B4-BE49-F238E27FC236}">
                <a16:creationId xmlns:a16="http://schemas.microsoft.com/office/drawing/2014/main" id="{F9A596EC-189E-CE0B-52CB-B293C60F7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14950"/>
          <a:stretch/>
        </p:blipFill>
        <p:spPr bwMode="auto">
          <a:xfrm>
            <a:off x="393025" y="1866675"/>
            <a:ext cx="18854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4CB7E58-38ED-FD5F-BFE1-DE90F1089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3752" y="1864549"/>
            <a:ext cx="2063579" cy="27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055389-D455-CE29-05CB-FF0A5BC4C4F8}"/>
              </a:ext>
            </a:extLst>
          </p:cNvPr>
          <p:cNvSpPr txBox="1"/>
          <p:nvPr/>
        </p:nvSpPr>
        <p:spPr>
          <a:xfrm>
            <a:off x="2740230" y="4787263"/>
            <a:ext cx="183062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cs typeface="Calibri"/>
              </a:rPr>
              <a:t>Trevor Lay</a:t>
            </a:r>
          </a:p>
          <a:p>
            <a:pPr algn="ctr"/>
            <a:r>
              <a:rPr lang="en-US" i="1"/>
              <a:t>Thermal Engineer</a:t>
            </a:r>
            <a:endParaRPr lang="en-US" i="1">
              <a:cs typeface="Calibri"/>
            </a:endParaRPr>
          </a:p>
        </p:txBody>
      </p:sp>
      <p:pic>
        <p:nvPicPr>
          <p:cNvPr id="2" name="Picture 2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9233C26D-4CFE-AF7B-FA40-F0CCD6457B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" r="658" b="4785"/>
          <a:stretch/>
        </p:blipFill>
        <p:spPr>
          <a:xfrm>
            <a:off x="7412965" y="1866529"/>
            <a:ext cx="2168128" cy="27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630088" y="1690674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Structure</a:t>
            </a:r>
            <a:endParaRPr lang="en-US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1765642" y="2496576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979242" y="4106840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369224" y="4911972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Interface</a:t>
            </a:r>
            <a:endParaRPr lang="en-US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3AB92F2D-B563-FEC7-DDCF-2D337C5AB10E}"/>
              </a:ext>
            </a:extLst>
          </p:cNvPr>
          <p:cNvSpPr/>
          <p:nvPr/>
        </p:nvSpPr>
        <p:spPr>
          <a:xfrm>
            <a:off x="2849849" y="3304018"/>
            <a:ext cx="5276489" cy="71886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Code</a:t>
            </a: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20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12BC7-FAE0-FE73-C4FF-E2FB5FDC0A5F}"/>
              </a:ext>
            </a:extLst>
          </p:cNvPr>
          <p:cNvSpPr txBox="1">
            <a:spLocks/>
          </p:cNvSpPr>
          <p:nvPr/>
        </p:nvSpPr>
        <p:spPr>
          <a:xfrm>
            <a:off x="11229180" y="569349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4198899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630088" y="1690674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Structure</a:t>
            </a:r>
            <a:endParaRPr lang="en-US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1765642" y="2496576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979242" y="4106840"/>
            <a:ext cx="5276489" cy="71886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369224" y="4911972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Interface</a:t>
            </a:r>
            <a:endParaRPr lang="en-US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3AB92F2D-B563-FEC7-DDCF-2D337C5AB10E}"/>
              </a:ext>
            </a:extLst>
          </p:cNvPr>
          <p:cNvSpPr/>
          <p:nvPr/>
        </p:nvSpPr>
        <p:spPr>
          <a:xfrm>
            <a:off x="2849849" y="330401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Code</a:t>
            </a: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12BC7-FAE0-FE73-C4FF-E2FB5FDC0A5F}"/>
              </a:ext>
            </a:extLst>
          </p:cNvPr>
          <p:cNvSpPr txBox="1">
            <a:spLocks/>
          </p:cNvSpPr>
          <p:nvPr/>
        </p:nvSpPr>
        <p:spPr>
          <a:xfrm>
            <a:off x="11181555" y="566967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181262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630088" y="1690674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Structure</a:t>
            </a:r>
            <a:endParaRPr lang="en-US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1765642" y="2496576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979242" y="4106840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369224" y="4911972"/>
            <a:ext cx="5276489" cy="71886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Interface</a:t>
            </a:r>
            <a:endParaRPr lang="en-US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3AB92F2D-B563-FEC7-DDCF-2D337C5AB10E}"/>
              </a:ext>
            </a:extLst>
          </p:cNvPr>
          <p:cNvSpPr/>
          <p:nvPr/>
        </p:nvSpPr>
        <p:spPr>
          <a:xfrm>
            <a:off x="2849849" y="330401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Code</a:t>
            </a: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A12BC7-FAE0-FE73-C4FF-E2FB5FDC0A5F}"/>
              </a:ext>
            </a:extLst>
          </p:cNvPr>
          <p:cNvSpPr txBox="1">
            <a:spLocks/>
          </p:cNvSpPr>
          <p:nvPr/>
        </p:nvSpPr>
        <p:spPr>
          <a:xfrm>
            <a:off x="11241086" y="568158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973557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5">
            <a:extLst>
              <a:ext uri="{FF2B5EF4-FFF2-40B4-BE49-F238E27FC236}">
                <a16:creationId xmlns:a16="http://schemas.microsoft.com/office/drawing/2014/main" id="{78A712F1-8F11-26FD-7C54-0B27B3AFE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789137"/>
              </p:ext>
            </p:extLst>
          </p:nvPr>
        </p:nvGraphicFramePr>
        <p:xfrm>
          <a:off x="816428" y="1238250"/>
          <a:ext cx="10694240" cy="4546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7520">
                  <a:extLst>
                    <a:ext uri="{9D8B030D-6E8A-4147-A177-3AD203B41FA5}">
                      <a16:colId xmlns:a16="http://schemas.microsoft.com/office/drawing/2014/main" val="1536991685"/>
                    </a:ext>
                  </a:extLst>
                </a:gridCol>
                <a:gridCol w="1867520">
                  <a:extLst>
                    <a:ext uri="{9D8B030D-6E8A-4147-A177-3AD203B41FA5}">
                      <a16:colId xmlns:a16="http://schemas.microsoft.com/office/drawing/2014/main" val="2797202838"/>
                    </a:ext>
                  </a:extLst>
                </a:gridCol>
                <a:gridCol w="1739800">
                  <a:extLst>
                    <a:ext uri="{9D8B030D-6E8A-4147-A177-3AD203B41FA5}">
                      <a16:colId xmlns:a16="http://schemas.microsoft.com/office/drawing/2014/main" val="4020771558"/>
                    </a:ext>
                  </a:extLst>
                </a:gridCol>
                <a:gridCol w="1739800">
                  <a:extLst>
                    <a:ext uri="{9D8B030D-6E8A-4147-A177-3AD203B41FA5}">
                      <a16:colId xmlns:a16="http://schemas.microsoft.com/office/drawing/2014/main" val="332400306"/>
                    </a:ext>
                  </a:extLst>
                </a:gridCol>
                <a:gridCol w="1739800">
                  <a:extLst>
                    <a:ext uri="{9D8B030D-6E8A-4147-A177-3AD203B41FA5}">
                      <a16:colId xmlns:a16="http://schemas.microsoft.com/office/drawing/2014/main" val="458508184"/>
                    </a:ext>
                  </a:extLst>
                </a:gridCol>
                <a:gridCol w="1739800">
                  <a:extLst>
                    <a:ext uri="{9D8B030D-6E8A-4147-A177-3AD203B41FA5}">
                      <a16:colId xmlns:a16="http://schemas.microsoft.com/office/drawing/2014/main" val="193548193"/>
                    </a:ext>
                  </a:extLst>
                </a:gridCol>
              </a:tblGrid>
              <a:tr h="5049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Structure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Sensors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Code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Power Source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Interface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802692"/>
                  </a:ext>
                </a:extLst>
              </a:tr>
              <a:tr h="51826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Maintain Structural Integrity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193431"/>
                  </a:ext>
                </a:extLst>
              </a:tr>
              <a:tr h="51826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Withstand Cryogenic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88151"/>
                  </a:ext>
                </a:extLst>
              </a:tr>
              <a:tr h="51826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Distinguish if Fluid is Gas or 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479103"/>
                  </a:ext>
                </a:extLst>
              </a:tr>
              <a:tr h="7308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Relate Sensor Readings to Geometry of Structure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782287"/>
                  </a:ext>
                </a:extLst>
              </a:tr>
              <a:tr h="51826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Lay Foundation for Sensor 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81543"/>
                  </a:ext>
                </a:extLst>
              </a:tr>
              <a:tr h="7308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Allow Sensors to Span Access Wide Range of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448207"/>
                  </a:ext>
                </a:extLst>
              </a:tr>
              <a:tr h="5049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Display Fuel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92047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62DDEFC-C005-F017-E9B3-A1BE5AAC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18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pic>
        <p:nvPicPr>
          <p:cNvPr id="32" name="Graphic 32" descr="Rocket with solid fill">
            <a:extLst>
              <a:ext uri="{FF2B5EF4-FFF2-40B4-BE49-F238E27FC236}">
                <a16:creationId xmlns:a16="http://schemas.microsoft.com/office/drawing/2014/main" id="{3BC1D587-097A-3FE8-A91E-C866E7B628B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3333750" y="1718394"/>
            <a:ext cx="519794" cy="574222"/>
          </a:xfrm>
        </p:spPr>
      </p:pic>
      <p:pic>
        <p:nvPicPr>
          <p:cNvPr id="34" name="Graphic 32" descr="Rocket with solid fill">
            <a:extLst>
              <a:ext uri="{FF2B5EF4-FFF2-40B4-BE49-F238E27FC236}">
                <a16:creationId xmlns:a16="http://schemas.microsoft.com/office/drawing/2014/main" id="{CDCBC2F5-67D3-2265-A1C9-246642AA8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5037364" y="2238187"/>
            <a:ext cx="519794" cy="574222"/>
          </a:xfrm>
          <a:prstGeom prst="rect">
            <a:avLst/>
          </a:prstGeom>
        </p:spPr>
      </p:pic>
      <p:pic>
        <p:nvPicPr>
          <p:cNvPr id="35" name="Graphic 32" descr="Rocket with solid fill">
            <a:extLst>
              <a:ext uri="{FF2B5EF4-FFF2-40B4-BE49-F238E27FC236}">
                <a16:creationId xmlns:a16="http://schemas.microsoft.com/office/drawing/2014/main" id="{205F84D2-B0EC-5637-4218-A8A3E84D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8554168" y="1721371"/>
            <a:ext cx="519794" cy="574222"/>
          </a:xfrm>
          <a:prstGeom prst="rect">
            <a:avLst/>
          </a:prstGeom>
        </p:spPr>
      </p:pic>
      <p:pic>
        <p:nvPicPr>
          <p:cNvPr id="36" name="Graphic 32" descr="Rocket with solid fill">
            <a:extLst>
              <a:ext uri="{FF2B5EF4-FFF2-40B4-BE49-F238E27FC236}">
                <a16:creationId xmlns:a16="http://schemas.microsoft.com/office/drawing/2014/main" id="{08275B4A-3C2F-6FF8-184A-8EF9336BF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10303327" y="1720600"/>
            <a:ext cx="519794" cy="574222"/>
          </a:xfrm>
          <a:prstGeom prst="rect">
            <a:avLst/>
          </a:prstGeom>
        </p:spPr>
      </p:pic>
      <p:pic>
        <p:nvPicPr>
          <p:cNvPr id="38" name="Graphic 32" descr="Rocket with solid fill">
            <a:extLst>
              <a:ext uri="{FF2B5EF4-FFF2-40B4-BE49-F238E27FC236}">
                <a16:creationId xmlns:a16="http://schemas.microsoft.com/office/drawing/2014/main" id="{3441AEBB-3EB6-4E7C-B889-D7BBEDC6E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3336471" y="2224580"/>
            <a:ext cx="519794" cy="574222"/>
          </a:xfrm>
          <a:prstGeom prst="rect">
            <a:avLst/>
          </a:prstGeom>
        </p:spPr>
      </p:pic>
      <p:pic>
        <p:nvPicPr>
          <p:cNvPr id="39" name="Graphic 32" descr="Rocket with solid fill">
            <a:extLst>
              <a:ext uri="{FF2B5EF4-FFF2-40B4-BE49-F238E27FC236}">
                <a16:creationId xmlns:a16="http://schemas.microsoft.com/office/drawing/2014/main" id="{73839F17-7D46-2A26-9561-3BF0E77C2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5037363" y="2768865"/>
            <a:ext cx="519794" cy="574222"/>
          </a:xfrm>
          <a:prstGeom prst="rect">
            <a:avLst/>
          </a:prstGeom>
        </p:spPr>
      </p:pic>
      <p:pic>
        <p:nvPicPr>
          <p:cNvPr id="40" name="Graphic 32" descr="Rocket with solid fill">
            <a:extLst>
              <a:ext uri="{FF2B5EF4-FFF2-40B4-BE49-F238E27FC236}">
                <a16:creationId xmlns:a16="http://schemas.microsoft.com/office/drawing/2014/main" id="{B12DD5AE-3FC5-D813-D2D2-A2C7FC0A0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8554167" y="2280035"/>
            <a:ext cx="519794" cy="574222"/>
          </a:xfrm>
          <a:prstGeom prst="rect">
            <a:avLst/>
          </a:prstGeom>
        </p:spPr>
      </p:pic>
      <p:pic>
        <p:nvPicPr>
          <p:cNvPr id="41" name="Graphic 32" descr="Rocket with solid fill">
            <a:extLst>
              <a:ext uri="{FF2B5EF4-FFF2-40B4-BE49-F238E27FC236}">
                <a16:creationId xmlns:a16="http://schemas.microsoft.com/office/drawing/2014/main" id="{81C8F8F6-E073-7DF0-09C8-FC3403F81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5039393" y="1721114"/>
            <a:ext cx="519794" cy="574222"/>
          </a:xfrm>
          <a:prstGeom prst="rect">
            <a:avLst/>
          </a:prstGeom>
        </p:spPr>
      </p:pic>
      <p:pic>
        <p:nvPicPr>
          <p:cNvPr id="42" name="Graphic 32" descr="Rocket with solid fill">
            <a:extLst>
              <a:ext uri="{FF2B5EF4-FFF2-40B4-BE49-F238E27FC236}">
                <a16:creationId xmlns:a16="http://schemas.microsoft.com/office/drawing/2014/main" id="{D70A8863-48A1-1AF0-2DAB-C5C4183EB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6806290" y="3435613"/>
            <a:ext cx="519794" cy="574222"/>
          </a:xfrm>
          <a:prstGeom prst="rect">
            <a:avLst/>
          </a:prstGeom>
        </p:spPr>
      </p:pic>
      <p:pic>
        <p:nvPicPr>
          <p:cNvPr id="43" name="Graphic 32" descr="Rocket with solid fill">
            <a:extLst>
              <a:ext uri="{FF2B5EF4-FFF2-40B4-BE49-F238E27FC236}">
                <a16:creationId xmlns:a16="http://schemas.microsoft.com/office/drawing/2014/main" id="{AD74507D-2418-D459-6A5F-DC8D5B87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10303325" y="5281513"/>
            <a:ext cx="519794" cy="574222"/>
          </a:xfrm>
          <a:prstGeom prst="rect">
            <a:avLst/>
          </a:prstGeom>
        </p:spPr>
      </p:pic>
      <p:pic>
        <p:nvPicPr>
          <p:cNvPr id="44" name="Graphic 32" descr="Rocket with solid fill">
            <a:extLst>
              <a:ext uri="{FF2B5EF4-FFF2-40B4-BE49-F238E27FC236}">
                <a16:creationId xmlns:a16="http://schemas.microsoft.com/office/drawing/2014/main" id="{CAE99E36-3560-0F37-F022-ABFB0B908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3336470" y="4061543"/>
            <a:ext cx="519794" cy="574222"/>
          </a:xfrm>
          <a:prstGeom prst="rect">
            <a:avLst/>
          </a:prstGeom>
        </p:spPr>
      </p:pic>
      <p:pic>
        <p:nvPicPr>
          <p:cNvPr id="45" name="Graphic 32" descr="Rocket with solid fill">
            <a:extLst>
              <a:ext uri="{FF2B5EF4-FFF2-40B4-BE49-F238E27FC236}">
                <a16:creationId xmlns:a16="http://schemas.microsoft.com/office/drawing/2014/main" id="{E7C19F12-1305-B889-1FA5-32E6AB4D3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0000">
            <a:off x="3336469" y="4629192"/>
            <a:ext cx="519794" cy="574222"/>
          </a:xfrm>
          <a:prstGeom prst="rect">
            <a:avLst/>
          </a:prstGeom>
        </p:spPr>
      </p:pic>
      <p:pic>
        <p:nvPicPr>
          <p:cNvPr id="5" name="Picture 2" descr="Symbols of NASA | NASA">
            <a:extLst>
              <a:ext uri="{FF2B5EF4-FFF2-40B4-BE49-F238E27FC236}">
                <a16:creationId xmlns:a16="http://schemas.microsoft.com/office/drawing/2014/main" id="{BAA89BF5-D0DD-2181-C2CB-43DBADF1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33FFDA8-9B27-9F02-41D1-1B28259EF1A1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EE19C-B0DF-0C16-8FBA-5ED544DDB483}"/>
              </a:ext>
            </a:extLst>
          </p:cNvPr>
          <p:cNvSpPr txBox="1"/>
          <p:nvPr/>
        </p:nvSpPr>
        <p:spPr>
          <a:xfrm>
            <a:off x="11352133" y="5704164"/>
            <a:ext cx="629107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/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323383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2BC89-9D44-45B6-A192-DD6903D17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27" y="1561584"/>
            <a:ext cx="4749800" cy="40081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/>
                <a:cs typeface="Arial"/>
              </a:rPr>
              <a:t>Targets and Metrics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/>
                <a:cs typeface="Arial"/>
              </a:rPr>
              <a:t>Concept Generation and Selection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/>
                <a:cs typeface="Arial"/>
              </a:rPr>
              <a:t>Biweekly Sponsor Meetings</a:t>
            </a:r>
            <a:endParaRPr lang="en-US" sz="3200"/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07F2F741-6B29-7851-AD29-D7E63FAE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147855A-3C00-81FA-F061-6674C9CC40CA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dirty="0" smtClean="0"/>
              <a:pPr algn="ctr"/>
              <a:t>24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CC862E-5E50-0FB4-56DE-03DAE59E5A97}"/>
              </a:ext>
            </a:extLst>
          </p:cNvPr>
          <p:cNvSpPr txBox="1">
            <a:spLocks/>
          </p:cNvSpPr>
          <p:nvPr/>
        </p:nvSpPr>
        <p:spPr>
          <a:xfrm>
            <a:off x="11145836" y="5663726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4" name="Graphic 6" descr="Bullseye with solid fill">
            <a:extLst>
              <a:ext uri="{FF2B5EF4-FFF2-40B4-BE49-F238E27FC236}">
                <a16:creationId xmlns:a16="http://schemas.microsoft.com/office/drawing/2014/main" id="{C11BDB8A-C30A-BBC9-BD22-468AB6403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3745" y="1562124"/>
            <a:ext cx="914400" cy="914400"/>
          </a:xfrm>
          <a:prstGeom prst="rect">
            <a:avLst/>
          </a:prstGeom>
        </p:spPr>
      </p:pic>
      <p:pic>
        <p:nvPicPr>
          <p:cNvPr id="7" name="Graphic 7" descr="Thought bubble with solid fill">
            <a:extLst>
              <a:ext uri="{FF2B5EF4-FFF2-40B4-BE49-F238E27FC236}">
                <a16:creationId xmlns:a16="http://schemas.microsoft.com/office/drawing/2014/main" id="{CAB378C3-BBDF-EDF5-BDC7-132AC3033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4843" y="3171158"/>
            <a:ext cx="914400" cy="914400"/>
          </a:xfrm>
          <a:prstGeom prst="rect">
            <a:avLst/>
          </a:prstGeom>
        </p:spPr>
      </p:pic>
      <p:pic>
        <p:nvPicPr>
          <p:cNvPr id="8" name="Graphic 9" descr="Meeting with solid fill">
            <a:extLst>
              <a:ext uri="{FF2B5EF4-FFF2-40B4-BE49-F238E27FC236}">
                <a16:creationId xmlns:a16="http://schemas.microsoft.com/office/drawing/2014/main" id="{24816A9C-DD6C-85EB-A6BC-5E77EE40A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3807" y="4745603"/>
            <a:ext cx="914400" cy="914400"/>
          </a:xfrm>
          <a:prstGeom prst="rect">
            <a:avLst/>
          </a:prstGeom>
        </p:spPr>
      </p:pic>
      <p:pic>
        <p:nvPicPr>
          <p:cNvPr id="10" name="Graphic 11" descr="Clipboard Mixed with solid fill">
            <a:extLst>
              <a:ext uri="{FF2B5EF4-FFF2-40B4-BE49-F238E27FC236}">
                <a16:creationId xmlns:a16="http://schemas.microsoft.com/office/drawing/2014/main" id="{7878DFAA-F6F7-F597-F048-ECD8D81EC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1694" y="1563587"/>
            <a:ext cx="914400" cy="914400"/>
          </a:xfrm>
          <a:prstGeom prst="rect">
            <a:avLst/>
          </a:prstGeom>
        </p:spPr>
      </p:pic>
      <p:pic>
        <p:nvPicPr>
          <p:cNvPr id="3" name="Graphic 11" descr="Flask with solid fill">
            <a:extLst>
              <a:ext uri="{FF2B5EF4-FFF2-40B4-BE49-F238E27FC236}">
                <a16:creationId xmlns:a16="http://schemas.microsoft.com/office/drawing/2014/main" id="{944C0674-1A73-C2F7-BDA1-DA6786B726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92769" y="3237553"/>
            <a:ext cx="808125" cy="7967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D32E5-7F4E-7AE4-0ABA-1363BAC9E7F6}"/>
              </a:ext>
            </a:extLst>
          </p:cNvPr>
          <p:cNvSpPr txBox="1"/>
          <p:nvPr/>
        </p:nvSpPr>
        <p:spPr>
          <a:xfrm>
            <a:off x="6565900" y="1559983"/>
            <a:ext cx="4838699" cy="3352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Risk Assessment</a:t>
            </a:r>
            <a:endParaRPr lang="en-US" sz="3200"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Bill of Materials</a:t>
            </a:r>
            <a:endParaRPr lang="en-US" sz="3200"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Testing of Materials</a:t>
            </a:r>
            <a:endParaRPr lang="en-US" sz="3200"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Spring Project Plan</a:t>
            </a:r>
            <a:endParaRPr lang="en-US" sz="3200" dirty="0">
              <a:cs typeface="Calibri" panose="020F0502020204030204"/>
            </a:endParaRPr>
          </a:p>
        </p:txBody>
      </p:sp>
      <p:pic>
        <p:nvPicPr>
          <p:cNvPr id="13" name="Graphic 13" descr="List outline">
            <a:extLst>
              <a:ext uri="{FF2B5EF4-FFF2-40B4-BE49-F238E27FC236}">
                <a16:creationId xmlns:a16="http://schemas.microsoft.com/office/drawing/2014/main" id="{3C00B6DB-EEF3-85C8-16A8-07A587AFD3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79000" y="2480732"/>
            <a:ext cx="702734" cy="702734"/>
          </a:xfrm>
          <a:prstGeom prst="rect">
            <a:avLst/>
          </a:prstGeom>
        </p:spPr>
      </p:pic>
      <p:pic>
        <p:nvPicPr>
          <p:cNvPr id="14" name="Graphic 14" descr="Blueprint with solid fill">
            <a:extLst>
              <a:ext uri="{FF2B5EF4-FFF2-40B4-BE49-F238E27FC236}">
                <a16:creationId xmlns:a16="http://schemas.microsoft.com/office/drawing/2014/main" id="{A4C59830-F323-93A2-F275-653E78A456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81734" y="4199466"/>
            <a:ext cx="872066" cy="7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2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550+ Space Background Pictures | Download Free Images on Unsplash">
            <a:extLst>
              <a:ext uri="{FF2B5EF4-FFF2-40B4-BE49-F238E27FC236}">
                <a16:creationId xmlns:a16="http://schemas.microsoft.com/office/drawing/2014/main" id="{E874E8D9-A90B-6FAF-B31B-08CF8E4E2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37" r="65644" b="-26437"/>
          <a:stretch/>
        </p:blipFill>
        <p:spPr bwMode="auto">
          <a:xfrm>
            <a:off x="0" y="0"/>
            <a:ext cx="4188747" cy="80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8C36853A-FBEE-BF95-8439-BA92B9F1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A37886C-CB61-5653-E2DD-4903CC292DF1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C803FE-4C62-0F7F-E8CA-C7041406E1F8}"/>
              </a:ext>
            </a:extLst>
          </p:cNvPr>
          <p:cNvSpPr txBox="1">
            <a:spLocks/>
          </p:cNvSpPr>
          <p:nvPr/>
        </p:nvSpPr>
        <p:spPr>
          <a:xfrm>
            <a:off x="11139883" y="566967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 Seal</a:t>
            </a:r>
          </a:p>
        </p:txBody>
      </p:sp>
      <p:pic>
        <p:nvPicPr>
          <p:cNvPr id="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B98FC84-7B2F-47EA-3579-3A207B970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51" y="625621"/>
            <a:ext cx="946597" cy="94659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727BC16-1908-145F-1815-DB84AD3C5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50" y="1897719"/>
            <a:ext cx="946597" cy="946597"/>
          </a:xfrm>
          <a:prstGeom prst="rect">
            <a:avLst/>
          </a:prstGeom>
        </p:spPr>
      </p:pic>
      <p:pic>
        <p:nvPicPr>
          <p:cNvPr id="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2E900F9-3589-D287-2B45-F11BCDAB8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50" y="3213901"/>
            <a:ext cx="946597" cy="946597"/>
          </a:xfrm>
          <a:prstGeom prst="rect">
            <a:avLst/>
          </a:prstGeom>
        </p:spPr>
      </p:pic>
      <p:pic>
        <p:nvPicPr>
          <p:cNvPr id="11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9D8BBB4-0698-A2FE-9B9A-E8F57B38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850" y="4624546"/>
            <a:ext cx="946597" cy="946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73BB14-B9E6-4DB0-B760-43F5F4BDFFD2}"/>
              </a:ext>
            </a:extLst>
          </p:cNvPr>
          <p:cNvSpPr txBox="1"/>
          <p:nvPr/>
        </p:nvSpPr>
        <p:spPr>
          <a:xfrm>
            <a:off x="5749636" y="623454"/>
            <a:ext cx="5271023" cy="1430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latin typeface="Arial"/>
                <a:cs typeface="Arial"/>
              </a:rPr>
              <a:t>The objective of our project is to create a system capable of measuring cryogenic fluid levels in a storage tank under zero-gravity conditions.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DF193E-11FE-CBB5-852D-A66278E948B6}"/>
              </a:ext>
            </a:extLst>
          </p:cNvPr>
          <p:cNvSpPr txBox="1"/>
          <p:nvPr/>
        </p:nvSpPr>
        <p:spPr>
          <a:xfrm>
            <a:off x="5749635" y="2002611"/>
            <a:ext cx="52710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By testing our own project and comparing it to the continuation of Team 514's project, we will be able to define and surmise the best possible solution.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ADD41-1E5F-C0D3-F5E8-22D588BE3CB6}"/>
              </a:ext>
            </a:extLst>
          </p:cNvPr>
          <p:cNvSpPr txBox="1"/>
          <p:nvPr/>
        </p:nvSpPr>
        <p:spPr>
          <a:xfrm>
            <a:off x="5749636" y="3318793"/>
            <a:ext cx="539067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Our project will need to have scalable geometry, withstand cryogenic conditions, is capable of accurately measuring fuel levels, and interpret sensor readings.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75BC8C-04FE-E35B-A552-B3A29A243D4E}"/>
              </a:ext>
            </a:extLst>
          </p:cNvPr>
          <p:cNvSpPr txBox="1"/>
          <p:nvPr/>
        </p:nvSpPr>
        <p:spPr>
          <a:xfrm>
            <a:off x="5749636" y="4779818"/>
            <a:ext cx="50814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Our future work includes targets and metrics, concept generation and selection, sponsor and advisor meetings, and material testing.</a:t>
            </a:r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5E9D4854-BF11-4E98-E0FC-F9FEE18B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40614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Conclusion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98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3</a:t>
            </a:fld>
            <a:endParaRPr lang="en-US"/>
          </a:p>
        </p:txBody>
      </p:sp>
      <p:pic>
        <p:nvPicPr>
          <p:cNvPr id="1026" name="Picture 2" descr="Symbols of NASA | NASA">
            <a:extLst>
              <a:ext uri="{FF2B5EF4-FFF2-40B4-BE49-F238E27FC236}">
                <a16:creationId xmlns:a16="http://schemas.microsoft.com/office/drawing/2014/main" id="{4611DF9C-F2DC-36C5-966B-B6CDC46FF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1303" r="22476"/>
          <a:stretch/>
        </p:blipFill>
        <p:spPr bwMode="auto">
          <a:xfrm>
            <a:off x="8094468" y="819464"/>
            <a:ext cx="4200155" cy="38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- University of Texas at El Paso">
            <a:extLst>
              <a:ext uri="{FF2B5EF4-FFF2-40B4-BE49-F238E27FC236}">
                <a16:creationId xmlns:a16="http://schemas.microsoft.com/office/drawing/2014/main" id="{3AA7110B-99F6-6911-D6BE-0EE5C1717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359"/>
          <a:stretch/>
        </p:blipFill>
        <p:spPr bwMode="auto">
          <a:xfrm>
            <a:off x="839315" y="1575158"/>
            <a:ext cx="2203231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5F530CD-71C9-3AF4-1B34-14DEE3E0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r="-638"/>
          <a:stretch/>
        </p:blipFill>
        <p:spPr bwMode="auto">
          <a:xfrm>
            <a:off x="4643582" y="1575158"/>
            <a:ext cx="22032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6544E1-2397-1F2E-C27E-2B9EE4F6900C}"/>
              </a:ext>
            </a:extLst>
          </p:cNvPr>
          <p:cNvSpPr txBox="1">
            <a:spLocks/>
          </p:cNvSpPr>
          <p:nvPr/>
        </p:nvSpPr>
        <p:spPr>
          <a:xfrm>
            <a:off x="10944040" y="5688256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262B67-0009-A75F-2342-B795EDA5A993}"/>
              </a:ext>
            </a:extLst>
          </p:cNvPr>
          <p:cNvSpPr/>
          <p:nvPr/>
        </p:nvSpPr>
        <p:spPr>
          <a:xfrm>
            <a:off x="649857" y="4668328"/>
            <a:ext cx="2602300" cy="877018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738675" y="4644937"/>
            <a:ext cx="23897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/>
              <a:t>Engineering Mentor</a:t>
            </a:r>
          </a:p>
          <a:p>
            <a:pPr algn="ctr"/>
            <a:r>
              <a:rPr lang="en-US"/>
              <a:t>Juan Valenzeula</a:t>
            </a:r>
            <a:endParaRPr lang="en-US">
              <a:cs typeface="Calibri"/>
            </a:endParaRPr>
          </a:p>
          <a:p>
            <a:pPr algn="ctr"/>
            <a:r>
              <a:rPr lang="en-US" i="1"/>
              <a:t>Aerospace Engineer</a:t>
            </a:r>
            <a:endParaRPr lang="en-US" i="1"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AA7FBA-DF36-A456-96BE-362F3019CCB6}"/>
              </a:ext>
            </a:extLst>
          </p:cNvPr>
          <p:cNvSpPr/>
          <p:nvPr/>
        </p:nvSpPr>
        <p:spPr>
          <a:xfrm>
            <a:off x="3669102" y="4682704"/>
            <a:ext cx="4155055" cy="877018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3601463" y="4644937"/>
            <a:ext cx="4143699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 u="sng"/>
              <a:t>Academic Advisor</a:t>
            </a:r>
            <a:endParaRPr lang="en-US" b="1" u="sng">
              <a:cs typeface="Calibri"/>
            </a:endParaRPr>
          </a:p>
          <a:p>
            <a:pPr algn="ctr"/>
            <a:r>
              <a:rPr lang="en-US"/>
              <a:t>Mark Vanderlaan, Ph.D.</a:t>
            </a:r>
            <a:endParaRPr lang="en-US">
              <a:cs typeface="Calibri"/>
            </a:endParaRPr>
          </a:p>
          <a:p>
            <a:pPr algn="ctr"/>
            <a:r>
              <a:rPr lang="en-US" i="1"/>
              <a:t>Head of Hybrid and Cryogenics Operations</a:t>
            </a:r>
            <a:endParaRPr lang="en-US" i="1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EC889D-D8BE-F431-F4C2-4B3E2161A303}"/>
              </a:ext>
            </a:extLst>
          </p:cNvPr>
          <p:cNvSpPr/>
          <p:nvPr/>
        </p:nvSpPr>
        <p:spPr>
          <a:xfrm>
            <a:off x="8497192" y="4436752"/>
            <a:ext cx="3177393" cy="1250829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1A94A-4153-3C29-D1D7-07FDDF69FD4D}"/>
              </a:ext>
            </a:extLst>
          </p:cNvPr>
          <p:cNvSpPr txBox="1"/>
          <p:nvPr/>
        </p:nvSpPr>
        <p:spPr>
          <a:xfrm>
            <a:off x="8094468" y="4436752"/>
            <a:ext cx="413823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/>
              <a:t>Sponsor</a:t>
            </a:r>
            <a:endParaRPr lang="en-US" b="1" u="sng">
              <a:cs typeface="Calibri"/>
            </a:endParaRPr>
          </a:p>
          <a:p>
            <a:pPr algn="ctr"/>
            <a:r>
              <a:rPr lang="en-US"/>
              <a:t>National Aeronautics and Space Association</a:t>
            </a:r>
            <a:endParaRPr lang="en-US">
              <a:cs typeface="Calibri"/>
            </a:endParaRPr>
          </a:p>
          <a:p>
            <a:pPr algn="ctr"/>
            <a:r>
              <a:rPr lang="en-US">
                <a:cs typeface="Calibri"/>
              </a:rPr>
              <a:t>(NASA)</a:t>
            </a:r>
          </a:p>
          <a:p>
            <a:pPr algn="ctr"/>
            <a:endParaRPr lang="en-US" i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32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66555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625720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DF5F5-54E0-C4CC-1F0E-BD7F1D2EA34B}"/>
              </a:ext>
            </a:extLst>
          </p:cNvPr>
          <p:cNvSpPr/>
          <p:nvPr/>
        </p:nvSpPr>
        <p:spPr>
          <a:xfrm>
            <a:off x="616099" y="1897507"/>
            <a:ext cx="6069226" cy="367819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54" y="2222770"/>
            <a:ext cx="5913896" cy="300707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Measure cryogenic fluid levels in a storage tank under zero-gravity conditions and display the values onto an interface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7E33E-1592-D747-2737-760CB8F5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197"/>
            <a:ext cx="10515600" cy="1325563"/>
          </a:xfrm>
        </p:spPr>
        <p:txBody>
          <a:bodyPr/>
          <a:lstStyle/>
          <a:p>
            <a:r>
              <a:rPr lang="en-US" sz="4400">
                <a:latin typeface="Arial"/>
                <a:cs typeface="Arial"/>
              </a:rPr>
              <a:t>Project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Objective</a:t>
            </a:r>
            <a:endParaRPr lang="en-US" sz="4400"/>
          </a:p>
        </p:txBody>
      </p:sp>
      <p:pic>
        <p:nvPicPr>
          <p:cNvPr id="9" name="Graphic 8" descr="Bullseye outline">
            <a:extLst>
              <a:ext uri="{FF2B5EF4-FFF2-40B4-BE49-F238E27FC236}">
                <a16:creationId xmlns:a16="http://schemas.microsoft.com/office/drawing/2014/main" id="{6C322F83-D4B3-5967-FF74-E6641D7A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4388" y="1440307"/>
            <a:ext cx="4572000" cy="4572000"/>
          </a:xfrm>
          <a:prstGeom prst="rect">
            <a:avLst/>
          </a:prstGeom>
        </p:spPr>
      </p:pic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319392-4151-8EFF-7EF5-659F6D87BF4E}"/>
              </a:ext>
            </a:extLst>
          </p:cNvPr>
          <p:cNvSpPr txBox="1">
            <a:spLocks/>
          </p:cNvSpPr>
          <p:nvPr/>
        </p:nvSpPr>
        <p:spPr>
          <a:xfrm>
            <a:off x="10967243" y="569944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DFF8615-3967-F7AB-27E8-5FB37385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40000" flipV="1">
            <a:off x="424341" y="-1027255"/>
            <a:ext cx="12592716" cy="7145228"/>
          </a:xfrm>
          <a:prstGeom prst="rtTriangle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E494499-0721-1695-285B-3BFD4D6FB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" t="-59" r="223" b="-198"/>
          <a:stretch/>
        </p:blipFill>
        <p:spPr>
          <a:xfrm rot="180000" flipV="1">
            <a:off x="-129396" y="-359434"/>
            <a:ext cx="12277078" cy="6764629"/>
          </a:xfrm>
          <a:prstGeom prst="rtTriangl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220" y="2271818"/>
            <a:ext cx="5222423" cy="1159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i="1">
                <a:solidFill>
                  <a:srgbClr val="FFFFFF"/>
                </a:solidFill>
                <a:latin typeface="Arial"/>
                <a:cs typeface="Arial"/>
              </a:rPr>
              <a:t>Cryogenic propellant used for space travel</a:t>
            </a:r>
            <a:endParaRPr lang="en-US" b="1" i="1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b="1" i="1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b="1" i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DCF20DFF-BED5-1C7C-D5F0-01F2FFD4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27870-9AE1-4B8D-82EB-390EC684C03D}"/>
              </a:ext>
            </a:extLst>
          </p:cNvPr>
          <p:cNvSpPr txBox="1"/>
          <p:nvPr/>
        </p:nvSpPr>
        <p:spPr>
          <a:xfrm>
            <a:off x="4261943" y="5015018"/>
            <a:ext cx="598611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i="1">
                <a:latin typeface="Arial"/>
              </a:rPr>
              <a:t>Boils off very easily and gas bubbles mix with liquid fuel</a:t>
            </a:r>
            <a:r>
              <a:rPr lang="en-US" sz="2800" b="1" i="1">
                <a:latin typeface="Arial"/>
                <a:ea typeface="Arial"/>
                <a:cs typeface="Arial"/>
              </a:rPr>
              <a:t>​</a:t>
            </a:r>
            <a:endParaRPr lang="en-US" sz="2800" b="1" i="1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1E27A0E-BB7C-B39F-6712-586A99689C94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16E5D5-375C-7380-C9CA-C7DD6BA161B7}"/>
              </a:ext>
            </a:extLst>
          </p:cNvPr>
          <p:cNvSpPr txBox="1">
            <a:spLocks/>
          </p:cNvSpPr>
          <p:nvPr/>
        </p:nvSpPr>
        <p:spPr>
          <a:xfrm>
            <a:off x="10937477" y="569349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42030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598C6480-1ECA-44A7-497C-D9773B0A501B}"/>
              </a:ext>
            </a:extLst>
          </p:cNvPr>
          <p:cNvSpPr txBox="1"/>
          <p:nvPr/>
        </p:nvSpPr>
        <p:spPr>
          <a:xfrm>
            <a:off x="4004114" y="1317869"/>
            <a:ext cx="4640033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accent1"/>
                </a:solidFill>
                <a:latin typeface="Arial"/>
              </a:rPr>
              <a:t>Fiberoptic cable</a:t>
            </a:r>
            <a:r>
              <a:rPr lang="en-US" sz="2400">
                <a:latin typeface="Arial"/>
              </a:rPr>
              <a:t> senses temperature of fluid in the </a:t>
            </a:r>
            <a:r>
              <a:rPr lang="en-US" sz="2400">
                <a:solidFill>
                  <a:srgbClr val="FF0000"/>
                </a:solidFill>
                <a:latin typeface="Arial"/>
              </a:rPr>
              <a:t>tank</a:t>
            </a:r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</a:endParaRPr>
          </a:p>
          <a:p>
            <a:pPr algn="r"/>
            <a:r>
              <a:rPr lang="en-US" sz="2400">
                <a:solidFill>
                  <a:schemeClr val="accent1"/>
                </a:solidFill>
                <a:latin typeface="Arial"/>
              </a:rPr>
              <a:t>Cable</a:t>
            </a:r>
            <a:r>
              <a:rPr lang="en-US" sz="2400">
                <a:latin typeface="Arial"/>
              </a:rPr>
              <a:t> gets brittle and snaps 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7" y="256268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pic>
        <p:nvPicPr>
          <p:cNvPr id="3" name="Picture 4" descr="A picture containing sky, road, outdoor, truck&#10;&#10;Description automatically generated">
            <a:extLst>
              <a:ext uri="{FF2B5EF4-FFF2-40B4-BE49-F238E27FC236}">
                <a16:creationId xmlns:a16="http://schemas.microsoft.com/office/drawing/2014/main" id="{DA91C79D-D1C3-EC74-7E6D-0A7D7D9F2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8" y="3768741"/>
            <a:ext cx="3234071" cy="2053677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F733A5-FA1A-6259-D5CE-C715D3DB6861}"/>
              </a:ext>
            </a:extLst>
          </p:cNvPr>
          <p:cNvSpPr txBox="1">
            <a:spLocks/>
          </p:cNvSpPr>
          <p:nvPr/>
        </p:nvSpPr>
        <p:spPr>
          <a:xfrm>
            <a:off x="10955336" y="569944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4A8126-546C-433E-EA25-04B8D7F7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92" y="1019874"/>
            <a:ext cx="3050449" cy="456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2D6F9-CDFC-CCBD-FBB2-160A5D4E3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03" y="1271976"/>
            <a:ext cx="3234989" cy="2444088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5C82AE8F-E573-9C2E-D040-EFFBF130B323}"/>
              </a:ext>
            </a:extLst>
          </p:cNvPr>
          <p:cNvCxnSpPr/>
          <p:nvPr/>
        </p:nvCxnSpPr>
        <p:spPr>
          <a:xfrm flipH="1">
            <a:off x="2852700" y="1581434"/>
            <a:ext cx="1220637" cy="743155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96FB208F-18B1-D60F-5DE8-0CC3341588B5}"/>
              </a:ext>
            </a:extLst>
          </p:cNvPr>
          <p:cNvCxnSpPr/>
          <p:nvPr/>
        </p:nvCxnSpPr>
        <p:spPr>
          <a:xfrm flipH="1">
            <a:off x="3387101" y="2081176"/>
            <a:ext cx="4564913" cy="1989877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5330D721-EB14-4D6E-D2FD-F81F279FC6DC}"/>
              </a:ext>
            </a:extLst>
          </p:cNvPr>
          <p:cNvCxnSpPr/>
          <p:nvPr/>
        </p:nvCxnSpPr>
        <p:spPr>
          <a:xfrm flipV="1">
            <a:off x="8497327" y="2840761"/>
            <a:ext cx="1909007" cy="1587003"/>
          </a:xfrm>
          <a:prstGeom prst="curvedConnector3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0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6454-2AF3-76A4-2AFC-5DCD6DF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1015-5DE7-C80D-D81C-2474B49F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85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Continuation of Team 514 from last year 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Designed a helical support for the cable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Unable to test their design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39CFFF0-607D-5930-8364-EEF4AB267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" r="3960" b="660"/>
          <a:stretch/>
        </p:blipFill>
        <p:spPr>
          <a:xfrm>
            <a:off x="8473299" y="487135"/>
            <a:ext cx="1369304" cy="4645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9AD36-2B93-3135-725C-381790F5CFFB}"/>
              </a:ext>
            </a:extLst>
          </p:cNvPr>
          <p:cNvSpPr txBox="1"/>
          <p:nvPr/>
        </p:nvSpPr>
        <p:spPr>
          <a:xfrm>
            <a:off x="7892142" y="5184321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Design by Team 514 (2021)</a:t>
            </a:r>
            <a:endParaRPr lang="en-US" b="1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A035BCC-746E-7049-0B7A-FE2AA8DB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E6183B-9D79-BE9E-A59A-8A3AC20B5FB8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2A017-367B-9F91-FF04-F9F7CFA07DD4}"/>
              </a:ext>
            </a:extLst>
          </p:cNvPr>
          <p:cNvSpPr txBox="1"/>
          <p:nvPr/>
        </p:nvSpPr>
        <p:spPr>
          <a:xfrm>
            <a:off x="10922032" y="5684622"/>
            <a:ext cx="629107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80500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CFDC6-A34F-F7A9-FF12-09F930F31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Scope and Goals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E857A-2FA6-817A-32E4-822AB51F9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87"/>
            <a:ext cx="6447065" cy="39757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Design a support for fiberoptic cable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Develop program to analyze and display how much liquid fuel is in the tank</a:t>
            </a:r>
            <a:endParaRPr lang="en-US"/>
          </a:p>
          <a:p>
            <a:r>
              <a:rPr lang="en-US" dirty="0">
                <a:latin typeface="Arial"/>
                <a:cs typeface="Arial"/>
              </a:rPr>
              <a:t>Not redesigning the cable or storage tank</a:t>
            </a:r>
          </a:p>
          <a:p>
            <a:r>
              <a:rPr lang="en-US" dirty="0">
                <a:latin typeface="Arial"/>
                <a:cs typeface="Arial"/>
              </a:rPr>
              <a:t>Not constrained to a specific method of measurement</a:t>
            </a:r>
            <a:endParaRPr lang="en-US" dirty="0"/>
          </a:p>
          <a:p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838487AB-11FF-A865-E0A1-5131AD1C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832956A-869C-AC99-308B-FAA2EA53A7C1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73E1FD-AF1C-92D4-E7E4-797873795A78}"/>
              </a:ext>
            </a:extLst>
          </p:cNvPr>
          <p:cNvSpPr txBox="1">
            <a:spLocks/>
          </p:cNvSpPr>
          <p:nvPr/>
        </p:nvSpPr>
        <p:spPr>
          <a:xfrm>
            <a:off x="10955336" y="5657773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F52C294C-4CF4-E267-1EE3-7E7CF9C9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3" y="1358673"/>
            <a:ext cx="2095500" cy="33242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8966F1-6C10-2BDC-5158-CEC3B62FEEDD}"/>
              </a:ext>
            </a:extLst>
          </p:cNvPr>
          <p:cNvSpPr/>
          <p:nvPr/>
        </p:nvSpPr>
        <p:spPr>
          <a:xfrm>
            <a:off x="9095015" y="1556658"/>
            <a:ext cx="1374320" cy="2217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7834847B-16BF-15F6-345D-39D2074CD8AF}"/>
              </a:ext>
            </a:extLst>
          </p:cNvPr>
          <p:cNvCxnSpPr/>
          <p:nvPr/>
        </p:nvCxnSpPr>
        <p:spPr>
          <a:xfrm>
            <a:off x="8054068" y="2515961"/>
            <a:ext cx="914400" cy="914400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BE3AF5D-46A1-7F81-5789-74C48D4A73F5}"/>
              </a:ext>
            </a:extLst>
          </p:cNvPr>
          <p:cNvCxnSpPr>
            <a:cxnSpLocks/>
          </p:cNvCxnSpPr>
          <p:nvPr/>
        </p:nvCxnSpPr>
        <p:spPr>
          <a:xfrm flipV="1">
            <a:off x="8870494" y="2926896"/>
            <a:ext cx="832758" cy="1915886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21CD0C65-9DB6-1373-4A42-E5F9A0C1D9FA}"/>
              </a:ext>
            </a:extLst>
          </p:cNvPr>
          <p:cNvCxnSpPr>
            <a:cxnSpLocks/>
          </p:cNvCxnSpPr>
          <p:nvPr/>
        </p:nvCxnSpPr>
        <p:spPr>
          <a:xfrm flipH="1" flipV="1">
            <a:off x="10220325" y="3035755"/>
            <a:ext cx="473528" cy="1752599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ABD470-D38D-C73B-A501-D7144603E9FD}"/>
              </a:ext>
            </a:extLst>
          </p:cNvPr>
          <p:cNvSpPr txBox="1"/>
          <p:nvPr/>
        </p:nvSpPr>
        <p:spPr>
          <a:xfrm>
            <a:off x="7524749" y="2190750"/>
            <a:ext cx="11370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Cryo-tank</a:t>
            </a:r>
            <a:endParaRPr lang="en-US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A95FA-1F62-9D57-0DCF-037E884BE272}"/>
              </a:ext>
            </a:extLst>
          </p:cNvPr>
          <p:cNvSpPr txBox="1"/>
          <p:nvPr/>
        </p:nvSpPr>
        <p:spPr>
          <a:xfrm>
            <a:off x="8300355" y="4667250"/>
            <a:ext cx="1047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8DAAF4-F40F-71C3-69DF-C627CF221151}"/>
              </a:ext>
            </a:extLst>
          </p:cNvPr>
          <p:cNvSpPr txBox="1"/>
          <p:nvPr/>
        </p:nvSpPr>
        <p:spPr>
          <a:xfrm>
            <a:off x="10654390" y="4680857"/>
            <a:ext cx="1047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Liquid</a:t>
            </a:r>
          </a:p>
        </p:txBody>
      </p:sp>
    </p:spTree>
    <p:extLst>
      <p:ext uri="{BB962C8B-B14F-4D97-AF65-F5344CB8AC3E}">
        <p14:creationId xmlns:p14="http://schemas.microsoft.com/office/powerpoint/2010/main" val="8721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2985-1672-3C0E-9B0E-7C622A27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Scope and Goals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664E-8AD3-0CB4-5561-37568A534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554"/>
            <a:ext cx="8188411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Other goals include:</a:t>
            </a:r>
            <a:endParaRPr lang="en-US" b="1"/>
          </a:p>
          <a:p>
            <a:r>
              <a:rPr lang="en-US">
                <a:latin typeface="Arial"/>
                <a:cs typeface="Arial"/>
              </a:rPr>
              <a:t>Testing last year's design</a:t>
            </a:r>
            <a:endParaRPr lang="en-US"/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Performing a design analysis comparison (DAC)</a:t>
            </a:r>
            <a:endParaRPr lang="en-US"/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Potentially explore other methods of mass gauging not dependent on a fiberoptic cable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4C7A69B0-2646-B48D-26C3-B5729FEF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2CB3357-6537-53BC-E119-8D48421027E8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541643-53EA-1F46-4F80-3F1788DBB947}"/>
              </a:ext>
            </a:extLst>
          </p:cNvPr>
          <p:cNvSpPr txBox="1">
            <a:spLocks/>
          </p:cNvSpPr>
          <p:nvPr/>
        </p:nvSpPr>
        <p:spPr>
          <a:xfrm>
            <a:off x="10943430" y="566967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1452100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d81135-31f0-4db5-8d55-9fcc6d23a5fe">
      <Terms xmlns="http://schemas.microsoft.com/office/infopath/2007/PartnerControls"/>
    </lcf76f155ced4ddcb4097134ff3c332f>
    <TaxCatchAll xmlns="3f8814f2-3e13-480e-9ea8-415e2eb2c05f" xsi:nil="true"/>
    <SharedWithUsers xmlns="3f8814f2-3e13-480e-9ea8-415e2eb2c05f">
      <UserInfo>
        <DisplayName>Bryson Peters</DisplayName>
        <AccountId>14</AccountId>
        <AccountType/>
      </UserInfo>
      <UserInfo>
        <DisplayName>Trevor Lay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702AFAB896F49BAA5E5CC45A6A150" ma:contentTypeVersion="10" ma:contentTypeDescription="Create a new document." ma:contentTypeScope="" ma:versionID="5e6abc1ef4a1694ddc02946303a99954">
  <xsd:schema xmlns:xsd="http://www.w3.org/2001/XMLSchema" xmlns:xs="http://www.w3.org/2001/XMLSchema" xmlns:p="http://schemas.microsoft.com/office/2006/metadata/properties" xmlns:ns2="35d81135-31f0-4db5-8d55-9fcc6d23a5fe" xmlns:ns3="3f8814f2-3e13-480e-9ea8-415e2eb2c05f" targetNamespace="http://schemas.microsoft.com/office/2006/metadata/properties" ma:root="true" ma:fieldsID="b4944111af31d74f68a20c376796a1ea" ns2:_="" ns3:_="">
    <xsd:import namespace="35d81135-31f0-4db5-8d55-9fcc6d23a5fe"/>
    <xsd:import namespace="3f8814f2-3e13-480e-9ea8-415e2eb2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81135-31f0-4db5-8d55-9fcc6d23a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814f2-3e13-480e-9ea8-415e2eb2c0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44d8b3-8084-4c4e-b24b-4111637a4fd1}" ma:internalName="TaxCatchAll" ma:showField="CatchAllData" ma:web="3f8814f2-3e13-480e-9ea8-415e2eb2c0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19C908-08D0-41E5-8AAB-BAC87D06F98F}">
  <ds:schemaRefs>
    <ds:schemaRef ds:uri="35d81135-31f0-4db5-8d55-9fcc6d23a5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f8814f2-3e13-480e-9ea8-415e2eb2c05f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D6D1C6-5F39-42CE-BE1A-6B7F67CD80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81135-31f0-4db5-8d55-9fcc6d23a5fe"/>
    <ds:schemaRef ds:uri="3f8814f2-3e13-480e-9ea8-415e2eb2c0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32</Slides>
  <Notes>0</Notes>
  <HiddenSlides>4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NASA-MSFC Measurement of Cryogenic Propellant Fuel Levels</vt:lpstr>
      <vt:lpstr>Team Introductions</vt:lpstr>
      <vt:lpstr>Sponsor and Advisor</vt:lpstr>
      <vt:lpstr>Project Objective</vt:lpstr>
      <vt:lpstr>Background</vt:lpstr>
      <vt:lpstr>Background</vt:lpstr>
      <vt:lpstr>Background</vt:lpstr>
      <vt:lpstr>Project Scope and Goals</vt:lpstr>
      <vt:lpstr>Project Scope and Goals</vt:lpstr>
      <vt:lpstr>Markets</vt:lpstr>
      <vt:lpstr>Assumptions</vt:lpstr>
      <vt:lpstr>Customer Needs</vt:lpstr>
      <vt:lpstr>Customer Needs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Future Work</vt:lpstr>
      <vt:lpstr>Conclusion</vt:lpstr>
      <vt:lpstr>Functional Decomp Backup</vt:lpstr>
      <vt:lpstr>Concept Selection Backup</vt:lpstr>
      <vt:lpstr>Detailed Math Backup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133</cp:revision>
  <dcterms:created xsi:type="dcterms:W3CDTF">2019-02-05T17:04:43Z</dcterms:created>
  <dcterms:modified xsi:type="dcterms:W3CDTF">2023-01-30T02:38:52Z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0x010100790702AFAB896F49BAA5E5CC45A6A150</vt:lpwstr>
  </property>
</Properties>
</file>